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2" r:id="rId2"/>
    <p:sldId id="256" r:id="rId3"/>
    <p:sldId id="274" r:id="rId4"/>
    <p:sldId id="262" r:id="rId5"/>
    <p:sldId id="261" r:id="rId6"/>
    <p:sldId id="283" r:id="rId7"/>
    <p:sldId id="260" r:id="rId8"/>
    <p:sldId id="257" r:id="rId9"/>
    <p:sldId id="258" r:id="rId10"/>
    <p:sldId id="259" r:id="rId11"/>
    <p:sldId id="275" r:id="rId12"/>
    <p:sldId id="276" r:id="rId13"/>
    <p:sldId id="266" r:id="rId14"/>
    <p:sldId id="277" r:id="rId15"/>
    <p:sldId id="279" r:id="rId16"/>
    <p:sldId id="263" r:id="rId17"/>
    <p:sldId id="264" r:id="rId18"/>
    <p:sldId id="265" r:id="rId19"/>
    <p:sldId id="269" r:id="rId20"/>
    <p:sldId id="267" r:id="rId21"/>
    <p:sldId id="270" r:id="rId22"/>
    <p:sldId id="271" r:id="rId23"/>
    <p:sldId id="272" r:id="rId24"/>
    <p:sldId id="268" r:id="rId25"/>
    <p:sldId id="280" r:id="rId26"/>
    <p:sldId id="281" r:id="rId27"/>
    <p:sldId id="27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9"/>
  </p:normalViewPr>
  <p:slideViewPr>
    <p:cSldViewPr snapToGrid="0" snapToObjects="1">
      <p:cViewPr>
        <p:scale>
          <a:sx n="78" d="100"/>
          <a:sy n="78" d="100"/>
        </p:scale>
        <p:origin x="1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EF431-A7AC-FD45-880B-BA2FBEBF94D2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3D9D4-BD0E-264C-AC5F-2E8B26A3D86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84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3D9D4-BD0E-264C-AC5F-2E8B26A3D86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33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5085C-EB55-D140-8591-1D94836F8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F324F5-93AF-BD44-9990-4BD61B651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3AEA05-16EE-AF4C-9ED2-DE674579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313A9E-E09C-CD48-918D-13407C9A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9434CB-3AE2-304B-9832-25FE500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75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2CFE6-14CF-CE43-897E-7162359D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8EBBD4-9782-1049-8B86-66EA8DE42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77C2A9-1DAB-1E48-BAB0-2318F215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E85AE-7CB8-E94A-A35F-C4A1D79C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206F30-1EC5-CA4E-BE75-061016A9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72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39E6A64-B7CA-754C-ADB4-8E42ED53C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ACCB42-BDE3-F54C-B47D-F68DAEB9C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F6643B-7769-8B41-AC36-09FABE23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19C9D-0625-9040-B0F0-4D2AD62FF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949E6-85CB-6D46-BD15-BEA015C9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63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0D3AD-1460-7046-AE2B-9E490EF0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42A09B-BDE7-3246-9FB2-1AC5F4B3A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13B56A-427D-C941-91DB-0A66D992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B2984-ACD4-E845-9167-2BB68409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F8C49A-D6FC-2242-8A31-62C86E65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7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A8AC0-0B55-CC43-B13B-AAED3799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8B3A86-7800-8042-850F-AF217A74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5A6411-C430-5840-BEA4-ED74CB9F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EC0A7C-2594-964E-856F-8D42CF332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B774BE-DC33-D54E-8F6A-B9DE7DEA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536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8CD81-B434-7C4B-8434-83FB07F3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C07635-1F3F-D34A-BFC4-A5BA69BE7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200584-D4DE-4041-A2F0-CE671A3B3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6EFEDB-CB8B-D647-9268-A6102AA9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5310CE-8368-9A44-8BBE-62786835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9A73F9-0D65-3443-95DA-A5E08EB0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39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9AD5E-29A2-2B4E-BCEA-8BDE4617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D6AFE2-86C9-034D-A59D-67908B2CF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00A5AA-D96B-7240-9D40-770D0B1DE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8F570E-6FCB-8B45-A60C-073DC7820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0386A2-8D23-2147-A3E3-259BD03BC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4BE39A-5087-EE46-851F-4CE92213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B4F8439-69BC-5345-A7A6-6D784CAD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AD1CA41-1FAF-AF4D-8FB7-442DB3AC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09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77D3C-11B9-304A-A20A-4439239A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B0291C-9908-7F43-B507-1410B256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5EFD0E-0D31-9148-B68C-8FE992C99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EB6431-7CAB-C84E-925F-F6A1DF39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74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D57E64-7633-EE49-95D9-B0839611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F2CE5B-248E-974D-AFAA-FE2E26C8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41BA49-9C02-7141-A445-4C05D479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99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55538-65F6-8349-BE00-4C917D0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69153F-A2AD-2E4D-A88A-07E51AE8C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4C437E-9B13-7C40-92D4-16407BB5A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CDE724-C229-1C49-98DE-BF2D02E80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70A144-F5F1-A44E-B2D3-21BD1FC6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1296A1-6387-B84A-8195-97BADAA5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59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049C6-1C6F-9D44-B4AE-E26BEB561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AC045AB-EBE2-BD45-B7CD-E703BEBF3F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837503-BCD0-D846-9FF4-FB327527A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96D26D-4B90-8C4E-A359-0D101EEB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E4052C-2393-6E45-9A49-BE76ECAD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D3C0A-BF1A-B94E-AB20-D1A2A5F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2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A3C571-BEF4-4B4A-9B5B-325658EF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A749D1-8112-7148-8AD5-D7DAD0785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E73CCA-56BD-C54B-AE72-EBA157872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19885-8C2A-BF4A-830E-DDDC0CE33D74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447571-7341-F941-8E3B-C7852884E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DA4135-8850-FD4C-84BF-A64FB61DD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F5CDD-C36D-454A-B909-FD858E4137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8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F506A-97D7-4C44-A024-B78C8D61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05" y="112236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Human skin/PBMC - Single cell sequencing Data </a:t>
            </a:r>
            <a:br>
              <a:rPr lang="en-GB" sz="4400" b="1" dirty="0"/>
            </a:br>
            <a:endParaRPr lang="en-GB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A77DA4-3A46-1945-9965-61F12EB40866}"/>
              </a:ext>
            </a:extLst>
          </p:cNvPr>
          <p:cNvSpPr txBox="1"/>
          <p:nvPr/>
        </p:nvSpPr>
        <p:spPr>
          <a:xfrm>
            <a:off x="610233" y="2447930"/>
            <a:ext cx="10770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Three patients with resolved erysipelas</a:t>
            </a:r>
          </a:p>
          <a:p>
            <a:endParaRPr lang="en-GB" sz="2000" dirty="0"/>
          </a:p>
          <a:p>
            <a:r>
              <a:rPr lang="en-GB" sz="2000" dirty="0"/>
              <a:t>P#1: female 63Y		6mm punch biopsy 7 month post infection, PBMCs included</a:t>
            </a:r>
          </a:p>
          <a:p>
            <a:r>
              <a:rPr lang="en-GB" sz="2000" dirty="0"/>
              <a:t>P#2: male 55Y		6mm punch biopsy 6 month post infection, PBMCs included</a:t>
            </a:r>
          </a:p>
          <a:p>
            <a:r>
              <a:rPr lang="en-GB" sz="2000" dirty="0"/>
              <a:t>P#3: female 87Y		6mm punch biopsy 6 month </a:t>
            </a:r>
            <a:r>
              <a:rPr lang="en-GB" sz="2000"/>
              <a:t>post infection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Therapy: Each were treated with Cefazolin (1-2g </a:t>
            </a:r>
            <a:r>
              <a:rPr lang="en-GB" sz="2000" dirty="0" err="1"/>
              <a:t>i.v.</a:t>
            </a:r>
            <a:r>
              <a:rPr lang="en-GB" sz="2000" dirty="0"/>
              <a:t> 3x/d) for one week.  </a:t>
            </a: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3725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0A869AA-9F41-BF42-99B6-8325D3BE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3" y="1027386"/>
            <a:ext cx="5672959" cy="56729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1E5A718-707C-9445-A3D5-5470F96DA518}"/>
              </a:ext>
            </a:extLst>
          </p:cNvPr>
          <p:cNvSpPr txBox="1"/>
          <p:nvPr/>
        </p:nvSpPr>
        <p:spPr>
          <a:xfrm>
            <a:off x="1811720" y="658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Reticular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2CDF55B-C4C5-0C4F-91A1-71D2C6961BED}"/>
              </a:ext>
            </a:extLst>
          </p:cNvPr>
          <p:cNvSpPr txBox="1"/>
          <p:nvPr/>
        </p:nvSpPr>
        <p:spPr>
          <a:xfrm>
            <a:off x="3297620" y="658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Papillary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D63E5D-8E72-EC47-BF93-FA3354CD18B8}"/>
              </a:ext>
            </a:extLst>
          </p:cNvPr>
          <p:cNvSpPr txBox="1"/>
          <p:nvPr/>
        </p:nvSpPr>
        <p:spPr>
          <a:xfrm>
            <a:off x="284228" y="-3370"/>
            <a:ext cx="3491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Fibroblasts subtypes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9C5B1F-C56C-FE45-89BB-367F77B7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56" y="1143747"/>
            <a:ext cx="51181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6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F2609F-A857-644B-BD0F-5E37434B9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42"/>
          <a:stretch/>
        </p:blipFill>
        <p:spPr>
          <a:xfrm>
            <a:off x="361166" y="198783"/>
            <a:ext cx="6093957" cy="198720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F8AA38-9E3D-1247-8B53-EBE55299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36" y="2409142"/>
            <a:ext cx="2426326" cy="20397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FF6D83A-216B-674E-8823-BE813658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86" y="2409143"/>
            <a:ext cx="2099434" cy="239717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1270616-4CA0-1C49-BAE7-C4DA221B35B2}"/>
              </a:ext>
            </a:extLst>
          </p:cNvPr>
          <p:cNvSpPr txBox="1"/>
          <p:nvPr/>
        </p:nvSpPr>
        <p:spPr>
          <a:xfrm>
            <a:off x="134101" y="4876344"/>
            <a:ext cx="115863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Pi16+ DPT+ = universal / adventitial stromal cells  </a:t>
            </a:r>
          </a:p>
          <a:p>
            <a:r>
              <a:rPr lang="en-GB" sz="1600" b="1" dirty="0"/>
              <a:t>Reside in vascular niches and may acquire gene expression profile of specialized fibroblasts</a:t>
            </a:r>
          </a:p>
          <a:p>
            <a:endParaRPr lang="en-GB" sz="1600" b="1" dirty="0"/>
          </a:p>
          <a:p>
            <a:r>
              <a:rPr lang="en-GB" sz="1600" b="1" dirty="0"/>
              <a:t>Specialized fibroblasts emerge from Pi16+ DPT+ cells and pass through Col15a1+ DPT+ stromal cells (basement membrane association)</a:t>
            </a:r>
          </a:p>
          <a:p>
            <a:endParaRPr lang="en-GB" sz="1600" b="1" dirty="0"/>
          </a:p>
          <a:p>
            <a:r>
              <a:rPr lang="en-GB" sz="1600" b="1" dirty="0"/>
              <a:t>Both populations are so called “universal” and can give rise to distinct, tissue specific fibroblasts in steady state and disease. </a:t>
            </a:r>
          </a:p>
        </p:txBody>
      </p:sp>
    </p:spTree>
    <p:extLst>
      <p:ext uri="{BB962C8B-B14F-4D97-AF65-F5344CB8AC3E}">
        <p14:creationId xmlns:p14="http://schemas.microsoft.com/office/powerpoint/2010/main" val="60209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591E365-F495-CC42-975F-EB6DE955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5903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Universal stromal cells in human skin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D1548F-76E0-6946-951C-B21378A6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14" y="891192"/>
            <a:ext cx="4280300" cy="342424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85D1948-4E23-A446-A9BA-6773A610C2A7}"/>
              </a:ext>
            </a:extLst>
          </p:cNvPr>
          <p:cNvSpPr txBox="1"/>
          <p:nvPr/>
        </p:nvSpPr>
        <p:spPr>
          <a:xfrm>
            <a:off x="1132664" y="4709767"/>
            <a:ext cx="27731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b="1" dirty="0"/>
          </a:p>
          <a:p>
            <a:r>
              <a:rPr lang="en-GB" sz="1400" b="1" dirty="0"/>
              <a:t>Cl. 2/9/14 	</a:t>
            </a:r>
            <a:r>
              <a:rPr lang="en-GB" sz="1400" b="1" dirty="0" err="1"/>
              <a:t>nCells</a:t>
            </a:r>
            <a:r>
              <a:rPr lang="en-GB" sz="1400" b="1" dirty="0"/>
              <a:t>	percent</a:t>
            </a:r>
          </a:p>
          <a:p>
            <a:r>
              <a:rPr lang="en-GB" sz="1400" b="1" dirty="0">
                <a:solidFill>
                  <a:srgbClr val="7030A0"/>
                </a:solidFill>
              </a:rPr>
              <a:t>both</a:t>
            </a:r>
            <a:r>
              <a:rPr lang="en-GB" sz="1400" b="1" dirty="0"/>
              <a:t>	112	16.62</a:t>
            </a:r>
          </a:p>
          <a:p>
            <a:r>
              <a:rPr lang="en-GB" sz="1400" b="1" dirty="0">
                <a:solidFill>
                  <a:srgbClr val="FF0000"/>
                </a:solidFill>
              </a:rPr>
              <a:t>PI16</a:t>
            </a:r>
            <a:r>
              <a:rPr lang="en-GB" sz="1400" b="1" dirty="0"/>
              <a:t>	96	14.24</a:t>
            </a:r>
          </a:p>
          <a:p>
            <a:r>
              <a:rPr lang="en-GB" sz="1400" b="1" dirty="0">
                <a:solidFill>
                  <a:srgbClr val="0070C0"/>
                </a:solidFill>
              </a:rPr>
              <a:t>DPT</a:t>
            </a:r>
            <a:r>
              <a:rPr lang="en-GB" sz="1400" b="1" dirty="0"/>
              <a:t>	160	23.74</a:t>
            </a:r>
          </a:p>
          <a:p>
            <a:r>
              <a:rPr lang="en-GB" sz="1400" b="1" dirty="0"/>
              <a:t>none	306	45.40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CA699B9-FE4B-C548-95A3-264FD859E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901" y="858275"/>
            <a:ext cx="3058092" cy="24464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B538119-A630-654F-B55D-65AB61D2B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500" y="858277"/>
            <a:ext cx="3058091" cy="244647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0DE9CD9-78CE-0B40-A3D9-158F22160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305" y="3553252"/>
            <a:ext cx="2531165" cy="31639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2FDAA3-363F-8449-A31B-78A7B86EF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225" y="3553252"/>
            <a:ext cx="2531165" cy="31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1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591E365-F495-CC42-975F-EB6DE955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5903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Universal stromal cells in human skin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5D1948-4E23-A446-A9BA-6773A610C2A7}"/>
              </a:ext>
            </a:extLst>
          </p:cNvPr>
          <p:cNvSpPr txBox="1"/>
          <p:nvPr/>
        </p:nvSpPr>
        <p:spPr>
          <a:xfrm>
            <a:off x="1132664" y="4709767"/>
            <a:ext cx="27731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b="1" dirty="0"/>
          </a:p>
          <a:p>
            <a:r>
              <a:rPr lang="en-GB" sz="1400" b="1" dirty="0"/>
              <a:t>Cl. 2/9/14 	</a:t>
            </a:r>
            <a:r>
              <a:rPr lang="en-GB" sz="1400" b="1" dirty="0" err="1"/>
              <a:t>nCells</a:t>
            </a:r>
            <a:r>
              <a:rPr lang="en-GB" sz="1400" b="1" dirty="0"/>
              <a:t>	percent</a:t>
            </a:r>
          </a:p>
          <a:p>
            <a:r>
              <a:rPr lang="en-GB" sz="1400" b="1" dirty="0">
                <a:solidFill>
                  <a:srgbClr val="7030A0"/>
                </a:solidFill>
              </a:rPr>
              <a:t>both</a:t>
            </a:r>
            <a:r>
              <a:rPr lang="en-GB" sz="1400" b="1" dirty="0"/>
              <a:t>	195	28.93</a:t>
            </a:r>
          </a:p>
          <a:p>
            <a:r>
              <a:rPr lang="en-GB" sz="1400" b="1" dirty="0">
                <a:solidFill>
                  <a:srgbClr val="FF0000"/>
                </a:solidFill>
              </a:rPr>
              <a:t>COL15A1</a:t>
            </a:r>
            <a:r>
              <a:rPr lang="en-GB" sz="1400" b="1" dirty="0"/>
              <a:t>	256	37.98</a:t>
            </a:r>
          </a:p>
          <a:p>
            <a:r>
              <a:rPr lang="en-GB" sz="1400" b="1" dirty="0">
                <a:solidFill>
                  <a:srgbClr val="0070C0"/>
                </a:solidFill>
              </a:rPr>
              <a:t>DPT</a:t>
            </a:r>
            <a:r>
              <a:rPr lang="en-GB" sz="1400" b="1" dirty="0"/>
              <a:t>	77	11.42</a:t>
            </a:r>
          </a:p>
          <a:p>
            <a:r>
              <a:rPr lang="en-GB" sz="1400" b="1" dirty="0"/>
              <a:t>none	146	21.66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CA699B9-FE4B-C548-95A3-264FD859E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61" y="757526"/>
            <a:ext cx="3254525" cy="26036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1FE0724-A168-3542-A9C6-9FB1E98F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500" y="757526"/>
            <a:ext cx="3254525" cy="26036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0DA1687-A8D0-3141-B9E1-0AAE85D29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29" y="1522180"/>
            <a:ext cx="3468832" cy="27750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42FF596-61E3-9246-88C9-BEC68E9C9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651" y="3657600"/>
            <a:ext cx="2560320" cy="3200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039B81-E741-8948-A974-04696BA7D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127" y="3657600"/>
            <a:ext cx="256032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E6982CA-D558-FA4F-A393-4488585A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2" y="518274"/>
            <a:ext cx="6094165" cy="20969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C739DD-0FFD-E14D-88E2-FE1293567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7"/>
          <a:stretch/>
        </p:blipFill>
        <p:spPr>
          <a:xfrm>
            <a:off x="298242" y="2940675"/>
            <a:ext cx="5897455" cy="12190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4888220-6C70-9A44-966D-D9DF858F834A}"/>
              </a:ext>
            </a:extLst>
          </p:cNvPr>
          <p:cNvSpPr txBox="1"/>
          <p:nvPr/>
        </p:nvSpPr>
        <p:spPr>
          <a:xfrm>
            <a:off x="298242" y="4582138"/>
            <a:ext cx="6869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Neonatal TREG depletion causes TH2 mediated fascial fibrosis through polarisation and activation of TIFFs (TH2 interacting fascial fibroblasts).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8BBB1D-DDE4-A441-91A5-110BB5B8F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"/>
          <a:stretch/>
        </p:blipFill>
        <p:spPr>
          <a:xfrm>
            <a:off x="6985417" y="762643"/>
            <a:ext cx="4711283" cy="26663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F0CAB98-84CE-4043-8B7A-1C7A5A7AD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206" y="3567674"/>
            <a:ext cx="4695494" cy="2508430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19B1863C-F85F-B04A-859D-AF7DA6C84091}"/>
              </a:ext>
            </a:extLst>
          </p:cNvPr>
          <p:cNvCxnSpPr/>
          <p:nvPr/>
        </p:nvCxnSpPr>
        <p:spPr>
          <a:xfrm>
            <a:off x="6731000" y="762643"/>
            <a:ext cx="0" cy="58667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7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B7EAE1B-C65C-6A4C-9130-584EED79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0" y="2698691"/>
            <a:ext cx="2523211" cy="20185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C91106-C2B5-B549-AE90-CE3D05A1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69" y="538883"/>
            <a:ext cx="2523211" cy="2018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B6AA0C5-3BDE-E747-9FEF-4CC1D503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00" y="4896763"/>
            <a:ext cx="2551080" cy="17861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F2A784-092D-0F4F-B622-13FBFED2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065" y="173576"/>
            <a:ext cx="3429000" cy="3429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58F9C44-6A0A-954C-8386-392CA56E6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329" y="350999"/>
            <a:ext cx="3780295" cy="37802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03256D1-9B3C-C948-9787-C458FAC6A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187" y="3280627"/>
            <a:ext cx="3547014" cy="354701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00C0399-6D3C-1248-B7F3-6FFEA4DCA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5058" y="3351931"/>
            <a:ext cx="3547013" cy="354701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4025CFB-2884-5E47-9A82-2E24C86CE95C}"/>
              </a:ext>
            </a:extLst>
          </p:cNvPr>
          <p:cNvSpPr txBox="1"/>
          <p:nvPr/>
        </p:nvSpPr>
        <p:spPr>
          <a:xfrm>
            <a:off x="8735969" y="-11090"/>
            <a:ext cx="289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Cluster #2 Fibroblasts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5EA92E4-6A06-2448-AD1C-436F797C6B90}"/>
              </a:ext>
            </a:extLst>
          </p:cNvPr>
          <p:cNvSpPr/>
          <p:nvPr/>
        </p:nvSpPr>
        <p:spPr>
          <a:xfrm>
            <a:off x="4293031" y="216876"/>
            <a:ext cx="941323" cy="24027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D404A57-A711-5149-876A-3D2F109E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3" y="-415038"/>
            <a:ext cx="4905605" cy="1325563"/>
          </a:xfrm>
        </p:spPr>
        <p:txBody>
          <a:bodyPr>
            <a:normAutofit/>
          </a:bodyPr>
          <a:lstStyle/>
          <a:p>
            <a:r>
              <a:rPr lang="en-GB" sz="2400" b="1" dirty="0"/>
              <a:t>Human TIFF-like fibroblasts? 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F7CD5949-44EC-834F-BDCE-101DEB0E94E1}"/>
              </a:ext>
            </a:extLst>
          </p:cNvPr>
          <p:cNvSpPr/>
          <p:nvPr/>
        </p:nvSpPr>
        <p:spPr>
          <a:xfrm>
            <a:off x="5234353" y="24986"/>
            <a:ext cx="2914351" cy="148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11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77E6EAC-EDAA-B842-8DD9-AD4C6C3B94DA}"/>
              </a:ext>
            </a:extLst>
          </p:cNvPr>
          <p:cNvSpPr txBox="1">
            <a:spLocks/>
          </p:cNvSpPr>
          <p:nvPr/>
        </p:nvSpPr>
        <p:spPr>
          <a:xfrm>
            <a:off x="1524000" y="202012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Cell populations</a:t>
            </a:r>
            <a:br>
              <a:rPr lang="en-GB" b="1" dirty="0"/>
            </a:br>
            <a:r>
              <a:rPr lang="en-GB" b="1" dirty="0"/>
              <a:t>(Leukocytes)</a:t>
            </a:r>
          </a:p>
        </p:txBody>
      </p:sp>
    </p:spTree>
    <p:extLst>
      <p:ext uri="{BB962C8B-B14F-4D97-AF65-F5344CB8AC3E}">
        <p14:creationId xmlns:p14="http://schemas.microsoft.com/office/powerpoint/2010/main" val="7733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53045D-AA83-3C4C-90CF-145EDEBBF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1" r="20833"/>
          <a:stretch/>
        </p:blipFill>
        <p:spPr>
          <a:xfrm>
            <a:off x="1236133" y="1146197"/>
            <a:ext cx="4030133" cy="5140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43F1CFC-E574-9148-8180-A4EA985B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35" r="17361"/>
          <a:stretch/>
        </p:blipFill>
        <p:spPr>
          <a:xfrm>
            <a:off x="6096000" y="1146197"/>
            <a:ext cx="4030133" cy="456560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432A16-D1A6-4642-B84C-E6D337B84EBF}"/>
              </a:ext>
            </a:extLst>
          </p:cNvPr>
          <p:cNvSpPr txBox="1"/>
          <p:nvPr/>
        </p:nvSpPr>
        <p:spPr>
          <a:xfrm>
            <a:off x="8111066" y="746087"/>
            <a:ext cx="83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CD45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FE0830B-03EF-1449-846D-25DCFD1B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5903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Human skin: Single cell sequencing Data – Leukocytes </a:t>
            </a:r>
          </a:p>
        </p:txBody>
      </p:sp>
    </p:spTree>
    <p:extLst>
      <p:ext uri="{BB962C8B-B14F-4D97-AF65-F5344CB8AC3E}">
        <p14:creationId xmlns:p14="http://schemas.microsoft.com/office/powerpoint/2010/main" val="74318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55737DD-E083-AD4B-AA12-BAC5E811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33" y="313266"/>
            <a:ext cx="6231467" cy="31157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C5EDA0-137B-4E41-9B7D-A266EF46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429000"/>
            <a:ext cx="6231467" cy="311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5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002847-3EA8-3C40-864C-B5266E8C4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1" r="17464"/>
          <a:stretch/>
        </p:blipFill>
        <p:spPr>
          <a:xfrm>
            <a:off x="3093395" y="1020149"/>
            <a:ext cx="2867207" cy="325154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FB0E29-1B30-7547-B594-7C43F65BA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2" r="16932"/>
          <a:stretch/>
        </p:blipFill>
        <p:spPr>
          <a:xfrm>
            <a:off x="6231400" y="972153"/>
            <a:ext cx="2867207" cy="32515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74FE31-E377-274E-B151-2DE699426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32" r="16932"/>
          <a:stretch/>
        </p:blipFill>
        <p:spPr>
          <a:xfrm>
            <a:off x="9064613" y="1039409"/>
            <a:ext cx="2748593" cy="31170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B91947-E5BA-E641-B5DA-749535B4C2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49" r="17126"/>
          <a:stretch/>
        </p:blipFill>
        <p:spPr>
          <a:xfrm>
            <a:off x="226188" y="1020149"/>
            <a:ext cx="2867207" cy="320355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FEC2561-0F1C-3F46-909A-F009724DA937}"/>
              </a:ext>
            </a:extLst>
          </p:cNvPr>
          <p:cNvSpPr txBox="1"/>
          <p:nvPr/>
        </p:nvSpPr>
        <p:spPr>
          <a:xfrm>
            <a:off x="1537272" y="387741"/>
            <a:ext cx="83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Type 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88B592-1469-B04E-9195-6145F962797E}"/>
              </a:ext>
            </a:extLst>
          </p:cNvPr>
          <p:cNvSpPr txBox="1"/>
          <p:nvPr/>
        </p:nvSpPr>
        <p:spPr>
          <a:xfrm>
            <a:off x="4107622" y="387741"/>
            <a:ext cx="83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Type 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15D9818-A238-4D48-AE9B-6D546E7DFD39}"/>
              </a:ext>
            </a:extLst>
          </p:cNvPr>
          <p:cNvSpPr txBox="1"/>
          <p:nvPr/>
        </p:nvSpPr>
        <p:spPr>
          <a:xfrm>
            <a:off x="7203689" y="387741"/>
            <a:ext cx="92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Type II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51E1E0-0FAC-2646-82FF-688D22F6246A}"/>
              </a:ext>
            </a:extLst>
          </p:cNvPr>
          <p:cNvSpPr txBox="1"/>
          <p:nvPr/>
        </p:nvSpPr>
        <p:spPr>
          <a:xfrm>
            <a:off x="9948462" y="350908"/>
            <a:ext cx="1014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Type III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A02AC60-D98B-A940-A717-A17AB1FB39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758" b="-13944"/>
          <a:stretch/>
        </p:blipFill>
        <p:spPr>
          <a:xfrm>
            <a:off x="4526997" y="6025474"/>
            <a:ext cx="3103605" cy="109201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45A3B8D-3321-424A-9B5F-E0B32CDC9D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285"/>
          <a:stretch/>
        </p:blipFill>
        <p:spPr>
          <a:xfrm>
            <a:off x="942419" y="4343253"/>
            <a:ext cx="2867207" cy="22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0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264A7-091E-0F4A-9D29-7E4EEE962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6294"/>
            <a:ext cx="9144000" cy="2387600"/>
          </a:xfrm>
        </p:spPr>
        <p:txBody>
          <a:bodyPr/>
          <a:lstStyle/>
          <a:p>
            <a:r>
              <a:rPr lang="en-GB" b="1" dirty="0"/>
              <a:t>Cell populations</a:t>
            </a:r>
            <a:br>
              <a:rPr lang="en-GB" b="1" dirty="0"/>
            </a:br>
            <a:r>
              <a:rPr lang="en-GB" b="1" dirty="0"/>
              <a:t>(Non-haematopoietic)</a:t>
            </a:r>
          </a:p>
        </p:txBody>
      </p:sp>
    </p:spTree>
    <p:extLst>
      <p:ext uri="{BB962C8B-B14F-4D97-AF65-F5344CB8AC3E}">
        <p14:creationId xmlns:p14="http://schemas.microsoft.com/office/powerpoint/2010/main" val="3863912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0857C26-A482-DE42-BB19-E6835A770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8" t="84762" r="24321" b="5873"/>
          <a:stretch/>
        </p:blipFill>
        <p:spPr>
          <a:xfrm>
            <a:off x="8147351" y="5812970"/>
            <a:ext cx="3530601" cy="64225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8D8CE8E-B5EB-1E49-9539-58A91EE71786}"/>
              </a:ext>
            </a:extLst>
          </p:cNvPr>
          <p:cNvSpPr txBox="1"/>
          <p:nvPr/>
        </p:nvSpPr>
        <p:spPr>
          <a:xfrm>
            <a:off x="7778467" y="1250661"/>
            <a:ext cx="1797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NK cells C#3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A33661-8DAD-E94B-8CE9-FF0B7284396C}"/>
              </a:ext>
            </a:extLst>
          </p:cNvPr>
          <p:cNvSpPr txBox="1"/>
          <p:nvPr/>
        </p:nvSpPr>
        <p:spPr>
          <a:xfrm>
            <a:off x="7751047" y="1660767"/>
            <a:ext cx="217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CD8 T-cells C#0/6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F70C28-2B49-084B-97BB-7464E7745CF6}"/>
              </a:ext>
            </a:extLst>
          </p:cNvPr>
          <p:cNvSpPr txBox="1"/>
          <p:nvPr/>
        </p:nvSpPr>
        <p:spPr>
          <a:xfrm>
            <a:off x="7762867" y="2385546"/>
            <a:ext cx="1977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CD4 T-cells C#2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77FC8E4-0D56-EA49-8B69-A023648F5D46}"/>
              </a:ext>
            </a:extLst>
          </p:cNvPr>
          <p:cNvSpPr txBox="1"/>
          <p:nvPr/>
        </p:nvSpPr>
        <p:spPr>
          <a:xfrm>
            <a:off x="2088761" y="628010"/>
            <a:ext cx="1350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Stromal cells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B69C22-FD6C-B945-BCB8-EA4223BC9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527"/>
          <a:stretch/>
        </p:blipFill>
        <p:spPr>
          <a:xfrm>
            <a:off x="841502" y="985215"/>
            <a:ext cx="6858000" cy="551884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E0CDC4E-CF85-2440-910D-56CF3C0F8608}"/>
              </a:ext>
            </a:extLst>
          </p:cNvPr>
          <p:cNvSpPr txBox="1"/>
          <p:nvPr/>
        </p:nvSpPr>
        <p:spPr>
          <a:xfrm>
            <a:off x="7751047" y="2845078"/>
            <a:ext cx="1977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pDCs</a:t>
            </a:r>
            <a:r>
              <a:rPr lang="en-GB" sz="2000" b="1" dirty="0"/>
              <a:t> C#14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70F7CE5-DF16-0A41-B2EA-7D91CF164E0B}"/>
              </a:ext>
            </a:extLst>
          </p:cNvPr>
          <p:cNvSpPr txBox="1"/>
          <p:nvPr/>
        </p:nvSpPr>
        <p:spPr>
          <a:xfrm>
            <a:off x="7755530" y="3145395"/>
            <a:ext cx="1977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cDC1 C#13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798E3C-6300-1B4E-A378-32D13D51D4D7}"/>
              </a:ext>
            </a:extLst>
          </p:cNvPr>
          <p:cNvSpPr txBox="1"/>
          <p:nvPr/>
        </p:nvSpPr>
        <p:spPr>
          <a:xfrm>
            <a:off x="7760013" y="3418818"/>
            <a:ext cx="1977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cDC2 C#12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529150F-AC1C-1448-8181-24F67AF6A368}"/>
              </a:ext>
            </a:extLst>
          </p:cNvPr>
          <p:cNvSpPr txBox="1"/>
          <p:nvPr/>
        </p:nvSpPr>
        <p:spPr>
          <a:xfrm>
            <a:off x="7733015" y="3705688"/>
            <a:ext cx="263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Macrophages C#13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F7FDE0-802E-154D-A2E9-990D20107ED6}"/>
              </a:ext>
            </a:extLst>
          </p:cNvPr>
          <p:cNvSpPr txBox="1"/>
          <p:nvPr/>
        </p:nvSpPr>
        <p:spPr>
          <a:xfrm>
            <a:off x="7753290" y="2037566"/>
            <a:ext cx="3185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CD4/8 </a:t>
            </a:r>
            <a:r>
              <a:rPr lang="en-GB" sz="2000" b="1" dirty="0" err="1"/>
              <a:t>Tcells</a:t>
            </a:r>
            <a:r>
              <a:rPr lang="en-GB" sz="2000" b="1" dirty="0"/>
              <a:t> C#11/1/4/16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63F585C-6A77-6A4E-924E-0571E674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5903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b="1" dirty="0"/>
              <a:t>Human skin: Leukocyte cell cluster identity </a:t>
            </a:r>
          </a:p>
        </p:txBody>
      </p:sp>
    </p:spTree>
    <p:extLst>
      <p:ext uri="{BB962C8B-B14F-4D97-AF65-F5344CB8AC3E}">
        <p14:creationId xmlns:p14="http://schemas.microsoft.com/office/powerpoint/2010/main" val="2023561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B4550A5-92D2-B94F-8F73-3BBEEB91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811" y="-169660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Type I dominated immune response, ILC1 existence?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43B20D-7F6D-E942-B5D9-02AA028BAA3F}"/>
              </a:ext>
            </a:extLst>
          </p:cNvPr>
          <p:cNvSpPr txBox="1"/>
          <p:nvPr/>
        </p:nvSpPr>
        <p:spPr>
          <a:xfrm>
            <a:off x="3826260" y="4493267"/>
            <a:ext cx="28422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Gene	</a:t>
            </a:r>
            <a:r>
              <a:rPr lang="en-GB" dirty="0" err="1"/>
              <a:t>nCells</a:t>
            </a:r>
            <a:r>
              <a:rPr lang="en-GB" dirty="0"/>
              <a:t>	percent</a:t>
            </a:r>
          </a:p>
          <a:p>
            <a:r>
              <a:rPr lang="en-GB" dirty="0"/>
              <a:t>both	1187	31.52</a:t>
            </a:r>
          </a:p>
          <a:p>
            <a:r>
              <a:rPr lang="en-GB" dirty="0">
                <a:solidFill>
                  <a:srgbClr val="FF0000"/>
                </a:solidFill>
              </a:rPr>
              <a:t>IL7R	284	7.54</a:t>
            </a:r>
          </a:p>
          <a:p>
            <a:r>
              <a:rPr lang="en-GB" dirty="0"/>
              <a:t>TRAC	423	11.23</a:t>
            </a:r>
          </a:p>
          <a:p>
            <a:r>
              <a:rPr lang="en-GB" dirty="0"/>
              <a:t>none	1872	49.71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EC8B70-9A04-AA48-AC6E-3B4FD924C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7" r="9807"/>
          <a:stretch/>
        </p:blipFill>
        <p:spPr>
          <a:xfrm>
            <a:off x="3637262" y="1018315"/>
            <a:ext cx="3915640" cy="38269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2F4B4E9-B359-694B-852B-55C9D3B81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6" r="7667"/>
          <a:stretch/>
        </p:blipFill>
        <p:spPr>
          <a:xfrm>
            <a:off x="8132387" y="1102098"/>
            <a:ext cx="3915640" cy="374311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88C59F-698A-BA47-BC33-656C5A3502C6}"/>
              </a:ext>
            </a:extLst>
          </p:cNvPr>
          <p:cNvSpPr txBox="1"/>
          <p:nvPr/>
        </p:nvSpPr>
        <p:spPr>
          <a:xfrm>
            <a:off x="8370927" y="4964484"/>
            <a:ext cx="60926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Gene	</a:t>
            </a:r>
            <a:r>
              <a:rPr lang="en-GB" dirty="0" err="1"/>
              <a:t>nCells</a:t>
            </a:r>
            <a:r>
              <a:rPr lang="en-GB" dirty="0"/>
              <a:t>	percent</a:t>
            </a:r>
          </a:p>
          <a:p>
            <a:r>
              <a:rPr lang="en-GB" dirty="0"/>
              <a:t>both	230	6.11</a:t>
            </a:r>
          </a:p>
          <a:p>
            <a:r>
              <a:rPr lang="en-GB" dirty="0">
                <a:solidFill>
                  <a:srgbClr val="FF0000"/>
                </a:solidFill>
              </a:rPr>
              <a:t>IL7R	1241	32.95</a:t>
            </a:r>
          </a:p>
          <a:p>
            <a:r>
              <a:rPr lang="en-GB" dirty="0"/>
              <a:t>EOMES	337	8.95</a:t>
            </a:r>
          </a:p>
          <a:p>
            <a:r>
              <a:rPr lang="en-GB" dirty="0"/>
              <a:t>none	1958	51.99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98E756F-CBF6-AF44-B269-2F38CCD9B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1" r="20833"/>
          <a:stretch/>
        </p:blipFill>
        <p:spPr>
          <a:xfrm>
            <a:off x="235689" y="1579491"/>
            <a:ext cx="2899848" cy="36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3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D2A160D-FF42-D94A-8962-E1E99A8F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6" y="317715"/>
            <a:ext cx="3111285" cy="62225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59EE1C-4E13-544A-8FB6-9EC702963630}"/>
              </a:ext>
            </a:extLst>
          </p:cNvPr>
          <p:cNvSpPr txBox="1"/>
          <p:nvPr/>
        </p:nvSpPr>
        <p:spPr>
          <a:xfrm>
            <a:off x="3923127" y="999201"/>
            <a:ext cx="42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C#0/6 diff. cytotoxic </a:t>
            </a:r>
            <a:r>
              <a:rPr lang="en-GB" b="1" dirty="0" err="1"/>
              <a:t>Hobit</a:t>
            </a:r>
            <a:r>
              <a:rPr lang="en-GB" b="1" dirty="0"/>
              <a:t>(hi) Cd127(-)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33470B6-020B-884D-B4F5-86716DE1C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9" r="8471"/>
          <a:stretch/>
        </p:blipFill>
        <p:spPr>
          <a:xfrm>
            <a:off x="4293429" y="1476063"/>
            <a:ext cx="2606135" cy="250589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5D25432-BB3C-4544-9452-E1EB0041EC7E}"/>
              </a:ext>
            </a:extLst>
          </p:cNvPr>
          <p:cNvSpPr txBox="1"/>
          <p:nvPr/>
        </p:nvSpPr>
        <p:spPr>
          <a:xfrm>
            <a:off x="4377438" y="4218014"/>
            <a:ext cx="37851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Gene	</a:t>
            </a:r>
            <a:r>
              <a:rPr lang="en-GB" sz="1600" dirty="0" err="1"/>
              <a:t>nCells</a:t>
            </a:r>
            <a:r>
              <a:rPr lang="en-GB" sz="1600" dirty="0"/>
              <a:t>	percent</a:t>
            </a:r>
          </a:p>
          <a:p>
            <a:r>
              <a:rPr lang="en-GB" sz="1600" dirty="0"/>
              <a:t>both	63	5.37</a:t>
            </a:r>
          </a:p>
          <a:p>
            <a:r>
              <a:rPr lang="en-GB" sz="1600" dirty="0">
                <a:solidFill>
                  <a:srgbClr val="FF0000"/>
                </a:solidFill>
              </a:rPr>
              <a:t>ZNF683	203	17.31</a:t>
            </a:r>
          </a:p>
          <a:p>
            <a:r>
              <a:rPr lang="en-GB" sz="1600" dirty="0"/>
              <a:t>TCF7	348	29.67</a:t>
            </a:r>
          </a:p>
          <a:p>
            <a:r>
              <a:rPr lang="en-GB" sz="1600" dirty="0"/>
              <a:t>none	559	47.66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A81031F-C85A-6843-A24C-A4541F082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1" r="8559"/>
          <a:stretch/>
        </p:blipFill>
        <p:spPr>
          <a:xfrm>
            <a:off x="7279321" y="1395829"/>
            <a:ext cx="2722871" cy="258613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F47353D-8A7D-5F4E-9283-36056D906BB6}"/>
              </a:ext>
            </a:extLst>
          </p:cNvPr>
          <p:cNvSpPr txBox="1"/>
          <p:nvPr/>
        </p:nvSpPr>
        <p:spPr>
          <a:xfrm>
            <a:off x="7545291" y="3963571"/>
            <a:ext cx="28462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600" dirty="0"/>
          </a:p>
          <a:p>
            <a:r>
              <a:rPr lang="en-GB" sz="1600" dirty="0"/>
              <a:t>Gene	</a:t>
            </a:r>
            <a:r>
              <a:rPr lang="en-GB" sz="1600" dirty="0" err="1"/>
              <a:t>nCells</a:t>
            </a:r>
            <a:r>
              <a:rPr lang="en-GB" sz="1600" dirty="0"/>
              <a:t>	percent</a:t>
            </a:r>
          </a:p>
          <a:p>
            <a:r>
              <a:rPr lang="en-GB" sz="1600" dirty="0"/>
              <a:t>both	240	20.46</a:t>
            </a:r>
          </a:p>
          <a:p>
            <a:r>
              <a:rPr lang="en-GB" sz="1600" dirty="0">
                <a:solidFill>
                  <a:srgbClr val="FF0000"/>
                </a:solidFill>
              </a:rPr>
              <a:t>ZNF683	26	2.22</a:t>
            </a:r>
          </a:p>
          <a:p>
            <a:r>
              <a:rPr lang="en-GB" sz="1600" dirty="0"/>
              <a:t>TRAC	609	51.92</a:t>
            </a:r>
          </a:p>
          <a:p>
            <a:r>
              <a:rPr lang="en-GB" sz="1600" dirty="0"/>
              <a:t>none	298	25.40</a:t>
            </a:r>
          </a:p>
        </p:txBody>
      </p:sp>
    </p:spTree>
    <p:extLst>
      <p:ext uri="{BB962C8B-B14F-4D97-AF65-F5344CB8AC3E}">
        <p14:creationId xmlns:p14="http://schemas.microsoft.com/office/powerpoint/2010/main" val="2256806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5990282-BA98-7942-923F-3BF7DF33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373" y="0"/>
            <a:ext cx="3301253" cy="660250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87B09F4-3552-DB4B-98B2-FBA5B7A780D4}"/>
              </a:ext>
            </a:extLst>
          </p:cNvPr>
          <p:cNvSpPr/>
          <p:nvPr/>
        </p:nvSpPr>
        <p:spPr>
          <a:xfrm>
            <a:off x="5859555" y="598394"/>
            <a:ext cx="416859" cy="18691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3D137D97-35A6-004A-8A46-BD7DE3D358C2}"/>
              </a:ext>
            </a:extLst>
          </p:cNvPr>
          <p:cNvSpPr/>
          <p:nvPr/>
        </p:nvSpPr>
        <p:spPr>
          <a:xfrm>
            <a:off x="6276414" y="484094"/>
            <a:ext cx="2152874" cy="297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B11615-7A85-6A45-82B1-EC7766040DBD}"/>
              </a:ext>
            </a:extLst>
          </p:cNvPr>
          <p:cNvSpPr txBox="1"/>
          <p:nvPr/>
        </p:nvSpPr>
        <p:spPr>
          <a:xfrm>
            <a:off x="8531468" y="411942"/>
            <a:ext cx="4239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Post lesional skin:</a:t>
            </a:r>
          </a:p>
          <a:p>
            <a:r>
              <a:rPr lang="en-GB" b="1" dirty="0"/>
              <a:t>Existence of cytotoxic effector ILC1?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A04355-AD6C-8C47-9BB5-9076B2CE623F}"/>
              </a:ext>
            </a:extLst>
          </p:cNvPr>
          <p:cNvSpPr txBox="1"/>
          <p:nvPr/>
        </p:nvSpPr>
        <p:spPr>
          <a:xfrm>
            <a:off x="5626902" y="5116185"/>
            <a:ext cx="42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Cluster# 0/6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474E87-3885-AE4C-B3D9-0456F44A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1" y="1320054"/>
            <a:ext cx="4071938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8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5FE39F-E3B3-8D49-A665-9E77CC485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38"/>
          <a:stretch/>
        </p:blipFill>
        <p:spPr>
          <a:xfrm>
            <a:off x="7336422" y="550666"/>
            <a:ext cx="4444782" cy="59013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44D741-F5A1-3442-A938-651A7FF99B95}"/>
              </a:ext>
            </a:extLst>
          </p:cNvPr>
          <p:cNvSpPr txBox="1"/>
          <p:nvPr/>
        </p:nvSpPr>
        <p:spPr>
          <a:xfrm>
            <a:off x="8362284" y="21228"/>
            <a:ext cx="2393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Tissue-resident –NK?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D7CD45-D973-AE4A-9251-04FE041FABBD}"/>
              </a:ext>
            </a:extLst>
          </p:cNvPr>
          <p:cNvSpPr txBox="1"/>
          <p:nvPr/>
        </p:nvSpPr>
        <p:spPr>
          <a:xfrm>
            <a:off x="10394061" y="6307334"/>
            <a:ext cx="179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circulating NK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D33EDE-6DE6-4149-9A20-27552E8D0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5" t="82875" r="26144" b="3203"/>
          <a:stretch/>
        </p:blipFill>
        <p:spPr>
          <a:xfrm>
            <a:off x="5093001" y="5903259"/>
            <a:ext cx="3756213" cy="954741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B1D96DC-D83E-354C-B5CB-51A4382AF5E9}"/>
              </a:ext>
            </a:extLst>
          </p:cNvPr>
          <p:cNvSpPr/>
          <p:nvPr/>
        </p:nvSpPr>
        <p:spPr>
          <a:xfrm>
            <a:off x="9095014" y="1191986"/>
            <a:ext cx="604157" cy="47112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AD86384-2C1A-F645-BC8A-1A069751D4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77" r="17806"/>
          <a:stretch/>
        </p:blipFill>
        <p:spPr>
          <a:xfrm>
            <a:off x="99772" y="1001212"/>
            <a:ext cx="2642583" cy="31154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D869601-1F46-FE45-A5CD-7A1DF4130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126" y="1276944"/>
            <a:ext cx="3508905" cy="1754453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5D4DB50-BD0C-4B4A-A232-7C6EDEC1C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439" y="3239451"/>
            <a:ext cx="3508905" cy="1754453"/>
          </a:xfrm>
          <a:prstGeom prst="rect">
            <a:avLst/>
          </a:prstGeom>
        </p:spPr>
      </p:pic>
      <p:sp>
        <p:nvSpPr>
          <p:cNvPr id="27" name="Titel 1">
            <a:extLst>
              <a:ext uri="{FF2B5EF4-FFF2-40B4-BE49-F238E27FC236}">
                <a16:creationId xmlns:a16="http://schemas.microsoft.com/office/drawing/2014/main" id="{527E6A3F-6103-4747-931C-90F0FC19E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147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Differences in NK-cells?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DD6589-A73C-6F42-A4FE-4189E09968B7}"/>
              </a:ext>
            </a:extLst>
          </p:cNvPr>
          <p:cNvSpPr txBox="1"/>
          <p:nvPr/>
        </p:nvSpPr>
        <p:spPr>
          <a:xfrm>
            <a:off x="889301" y="424582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Cluster# 3</a:t>
            </a:r>
          </a:p>
        </p:txBody>
      </p:sp>
    </p:spTree>
    <p:extLst>
      <p:ext uri="{BB962C8B-B14F-4D97-AF65-F5344CB8AC3E}">
        <p14:creationId xmlns:p14="http://schemas.microsoft.com/office/powerpoint/2010/main" val="51334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D5CDC1DB-FF8E-204D-9E0F-E859A7F7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92" y="989833"/>
            <a:ext cx="2854292" cy="5708584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BECB718-CEC5-0144-BE5B-23336B32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147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Differences in TRM T cell populations?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E7FBF9-9CAC-784E-BB0E-C68904B9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1" y="1149416"/>
            <a:ext cx="5389418" cy="538941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49C27DF-65B5-1C4A-B310-6A4E77822352}"/>
              </a:ext>
            </a:extLst>
          </p:cNvPr>
          <p:cNvSpPr/>
          <p:nvPr/>
        </p:nvSpPr>
        <p:spPr>
          <a:xfrm>
            <a:off x="3671455" y="1662545"/>
            <a:ext cx="484909" cy="34497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3F9C9E8D-7A35-7F49-9BAE-3BBB48473D27}"/>
              </a:ext>
            </a:extLst>
          </p:cNvPr>
          <p:cNvSpPr/>
          <p:nvPr/>
        </p:nvSpPr>
        <p:spPr>
          <a:xfrm>
            <a:off x="4156364" y="1403118"/>
            <a:ext cx="2152874" cy="297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42D46A8-46F8-FE43-BC62-7E6979B97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81" y="2310999"/>
            <a:ext cx="2152874" cy="21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9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E5E9F0-2588-9749-9DC8-7F15AE08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1" y="773339"/>
            <a:ext cx="6373585" cy="53113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D1376DF-9818-D24C-BAEA-F8397C5639FA}"/>
              </a:ext>
            </a:extLst>
          </p:cNvPr>
          <p:cNvSpPr txBox="1"/>
          <p:nvPr/>
        </p:nvSpPr>
        <p:spPr>
          <a:xfrm>
            <a:off x="7375612" y="1160176"/>
            <a:ext cx="4239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VEC and LEC produce IL15 and IL7</a:t>
            </a:r>
          </a:p>
          <a:p>
            <a:endParaRPr lang="en-GB" sz="2000" b="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6C39AA4-A69D-314C-AB54-908FC9B81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147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Regulation of TRM homeostasis </a:t>
            </a:r>
          </a:p>
        </p:txBody>
      </p:sp>
    </p:spTree>
    <p:extLst>
      <p:ext uri="{BB962C8B-B14F-4D97-AF65-F5344CB8AC3E}">
        <p14:creationId xmlns:p14="http://schemas.microsoft.com/office/powerpoint/2010/main" val="2930150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D2F969B-4ACF-A440-B357-E2C638022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9" r="17906"/>
          <a:stretch/>
        </p:blipFill>
        <p:spPr>
          <a:xfrm>
            <a:off x="5719482" y="1125519"/>
            <a:ext cx="4267201" cy="488128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850C7CD-C4B1-7740-B3F2-FAA18159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147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Low level of Type II response in post infected skin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9E249B-9855-3C4B-9DF3-2FAC22E9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21" y="928294"/>
            <a:ext cx="2866241" cy="57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4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641A2D6-05E1-B24A-822D-DB0D9D7DC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8"/>
          <a:stretch/>
        </p:blipFill>
        <p:spPr>
          <a:xfrm>
            <a:off x="986297" y="1217247"/>
            <a:ext cx="5281499" cy="48678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F2D839F-EC0A-6246-85F1-07955FD9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7247"/>
            <a:ext cx="4799361" cy="23996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B5FA72D-A337-594A-B6EA-444E5FCA6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847332"/>
            <a:ext cx="4799361" cy="2399681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F9F3F99-1219-E74A-BC14-36203DA0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5903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dirty="0"/>
              <a:t>Human skin: Single cell sequencing Data – Mesenchymal cells </a:t>
            </a:r>
          </a:p>
        </p:txBody>
      </p:sp>
    </p:spTree>
    <p:extLst>
      <p:ext uri="{BB962C8B-B14F-4D97-AF65-F5344CB8AC3E}">
        <p14:creationId xmlns:p14="http://schemas.microsoft.com/office/powerpoint/2010/main" val="158360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D00C592-CCEE-F94C-A281-58EAF7B38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6" r="14898"/>
          <a:stretch/>
        </p:blipFill>
        <p:spPr>
          <a:xfrm>
            <a:off x="3335865" y="685800"/>
            <a:ext cx="2507843" cy="2743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E009DC7-C1F1-4042-8198-1657B7365E1F}"/>
              </a:ext>
            </a:extLst>
          </p:cNvPr>
          <p:cNvSpPr txBox="1"/>
          <p:nvPr/>
        </p:nvSpPr>
        <p:spPr>
          <a:xfrm>
            <a:off x="504846" y="215091"/>
            <a:ext cx="2885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/>
              <a:t>Pericytes + vSMC</a:t>
            </a:r>
            <a:endParaRPr lang="en-GB" sz="28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CAF7EA-C655-8E4A-98EF-23981A7F1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6" y="3649718"/>
            <a:ext cx="4572000" cy="228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81EF974-2F24-B346-9DF9-813F6A4CE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758" y="1065485"/>
            <a:ext cx="5452241" cy="545224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BEFA71C-EF91-BB40-959E-738924D5A61C}"/>
              </a:ext>
            </a:extLst>
          </p:cNvPr>
          <p:cNvSpPr txBox="1"/>
          <p:nvPr/>
        </p:nvSpPr>
        <p:spPr>
          <a:xfrm>
            <a:off x="7076425" y="685800"/>
            <a:ext cx="83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vSMC</a:t>
            </a:r>
            <a:endParaRPr lang="en-GB" sz="20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7E9AA56-BAE2-654F-9239-35A1963ED0B1}"/>
              </a:ext>
            </a:extLst>
          </p:cNvPr>
          <p:cNvSpPr txBox="1"/>
          <p:nvPr/>
        </p:nvSpPr>
        <p:spPr>
          <a:xfrm>
            <a:off x="8809586" y="685800"/>
            <a:ext cx="1228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Pericytes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11F9889-1523-494C-AFE7-3777B6220E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8" r="18179"/>
          <a:stretch/>
        </p:blipFill>
        <p:spPr>
          <a:xfrm>
            <a:off x="493075" y="668868"/>
            <a:ext cx="2507844" cy="29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1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08834EB-6461-3B46-BF2B-C9AC8A16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3" r="14035"/>
          <a:stretch/>
        </p:blipFill>
        <p:spPr>
          <a:xfrm>
            <a:off x="497305" y="701842"/>
            <a:ext cx="2286587" cy="252262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45D831F-55A0-D644-B233-830EA162F400}"/>
              </a:ext>
            </a:extLst>
          </p:cNvPr>
          <p:cNvSpPr txBox="1"/>
          <p:nvPr/>
        </p:nvSpPr>
        <p:spPr>
          <a:xfrm>
            <a:off x="415266" y="215091"/>
            <a:ext cx="2622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Endothelial cells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5EC1532-F2DA-9346-B124-AC02B28D4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684" y="701842"/>
            <a:ext cx="3264568" cy="163228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F0334C-925C-A045-BFD8-E94AD2F16C0B}"/>
              </a:ext>
            </a:extLst>
          </p:cNvPr>
          <p:cNvSpPr txBox="1"/>
          <p:nvPr/>
        </p:nvSpPr>
        <p:spPr>
          <a:xfrm>
            <a:off x="3750516" y="370938"/>
            <a:ext cx="217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Vascular EC - arterial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24339A-7941-784F-995C-6B099702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82" y="2763366"/>
            <a:ext cx="3264570" cy="163228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A203A74-75D4-BF4D-B76F-915597A060EE}"/>
              </a:ext>
            </a:extLst>
          </p:cNvPr>
          <p:cNvSpPr txBox="1"/>
          <p:nvPr/>
        </p:nvSpPr>
        <p:spPr>
          <a:xfrm>
            <a:off x="3772336" y="2440200"/>
            <a:ext cx="239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Vascular EC - capillary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959B8CC-ADBD-D046-8D97-0DA416FC2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684" y="4824891"/>
            <a:ext cx="3264568" cy="163228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841939E-F97F-7B4D-821A-1EE121B905A9}"/>
              </a:ext>
            </a:extLst>
          </p:cNvPr>
          <p:cNvSpPr txBox="1"/>
          <p:nvPr/>
        </p:nvSpPr>
        <p:spPr>
          <a:xfrm>
            <a:off x="3772336" y="4447903"/>
            <a:ext cx="239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Vascular EC - venular 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86CB6C2-98EB-DA42-8EBD-1B5F1CB09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29" y="3711214"/>
            <a:ext cx="3168437" cy="158421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494F622-BDA2-AD4E-98C1-05E3D4B94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430" y="1332515"/>
            <a:ext cx="4192970" cy="41929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839A918-ADB7-024A-AD4B-E445224D172E}"/>
              </a:ext>
            </a:extLst>
          </p:cNvPr>
          <p:cNvSpPr txBox="1"/>
          <p:nvPr/>
        </p:nvSpPr>
        <p:spPr>
          <a:xfrm>
            <a:off x="8114497" y="1052268"/>
            <a:ext cx="83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capillary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61FA75A-45A9-7F41-860D-307C1A48CA60}"/>
              </a:ext>
            </a:extLst>
          </p:cNvPr>
          <p:cNvSpPr txBox="1"/>
          <p:nvPr/>
        </p:nvSpPr>
        <p:spPr>
          <a:xfrm>
            <a:off x="9147430" y="1052268"/>
            <a:ext cx="83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arterial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C0ABAB-79E1-6044-BA04-EFC32124BB83}"/>
              </a:ext>
            </a:extLst>
          </p:cNvPr>
          <p:cNvSpPr txBox="1"/>
          <p:nvPr/>
        </p:nvSpPr>
        <p:spPr>
          <a:xfrm>
            <a:off x="10193965" y="1052267"/>
            <a:ext cx="83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venular</a:t>
            </a:r>
          </a:p>
        </p:txBody>
      </p:sp>
    </p:spTree>
    <p:extLst>
      <p:ext uri="{BB962C8B-B14F-4D97-AF65-F5344CB8AC3E}">
        <p14:creationId xmlns:p14="http://schemas.microsoft.com/office/powerpoint/2010/main" val="188488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445D831F-55A0-D644-B233-830EA162F400}"/>
              </a:ext>
            </a:extLst>
          </p:cNvPr>
          <p:cNvSpPr txBox="1"/>
          <p:nvPr/>
        </p:nvSpPr>
        <p:spPr>
          <a:xfrm>
            <a:off x="415266" y="215091"/>
            <a:ext cx="2622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Endothelial cells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F0334C-925C-A045-BFD8-E94AD2F16C0B}"/>
              </a:ext>
            </a:extLst>
          </p:cNvPr>
          <p:cNvSpPr txBox="1"/>
          <p:nvPr/>
        </p:nvSpPr>
        <p:spPr>
          <a:xfrm>
            <a:off x="3941018" y="174140"/>
            <a:ext cx="217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Lymphatic EC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61F8F6-9796-1A4C-93CE-30D190123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4" r="17708"/>
          <a:stretch/>
        </p:blipFill>
        <p:spPr>
          <a:xfrm>
            <a:off x="304152" y="841781"/>
            <a:ext cx="2896247" cy="32215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AAF9ED-0D91-154F-BA06-1785C830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775" y="2461458"/>
            <a:ext cx="3643169" cy="19420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1BDB519-12E1-8F4C-8414-B362FA3C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630" y="675377"/>
            <a:ext cx="3770458" cy="18852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BF6F6BA-C117-BB43-889B-B75D7CB06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195" y="4646230"/>
            <a:ext cx="3643169" cy="188523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D1E597B-7E6F-764D-B42C-679A07540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609" y="555604"/>
            <a:ext cx="2770909" cy="554181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73E18F96-BFD9-9D4A-B928-C5E6C4FBBF57}"/>
              </a:ext>
            </a:extLst>
          </p:cNvPr>
          <p:cNvSpPr txBox="1"/>
          <p:nvPr/>
        </p:nvSpPr>
        <p:spPr>
          <a:xfrm>
            <a:off x="1207210" y="406329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Cluster# 10</a:t>
            </a:r>
          </a:p>
        </p:txBody>
      </p:sp>
    </p:spTree>
    <p:extLst>
      <p:ext uri="{BB962C8B-B14F-4D97-AF65-F5344CB8AC3E}">
        <p14:creationId xmlns:p14="http://schemas.microsoft.com/office/powerpoint/2010/main" val="3004248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40018CD-2EA1-4C44-AD4D-A187834F41E4}"/>
              </a:ext>
            </a:extLst>
          </p:cNvPr>
          <p:cNvSpPr txBox="1"/>
          <p:nvPr/>
        </p:nvSpPr>
        <p:spPr>
          <a:xfrm>
            <a:off x="887412" y="279259"/>
            <a:ext cx="238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Melanocytes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0A3F81-DAE4-EC4A-AF00-AACDA72B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343025"/>
            <a:ext cx="3238500" cy="24288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4196A2-B698-0747-A97B-C216735C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2" y="4219997"/>
            <a:ext cx="4148138" cy="207406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082587-92B9-A840-8486-63CBA7599C0A}"/>
              </a:ext>
            </a:extLst>
          </p:cNvPr>
          <p:cNvSpPr txBox="1"/>
          <p:nvPr/>
        </p:nvSpPr>
        <p:spPr>
          <a:xfrm>
            <a:off x="6096000" y="279259"/>
            <a:ext cx="238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Neuronal cells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81E262C-F06F-D04F-ABEE-9E587B23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37" y="4702265"/>
            <a:ext cx="3746690" cy="1873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D5DED1A-9C5A-3E4A-9C91-D6E73BAC8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582" y="905439"/>
            <a:ext cx="3746692" cy="18733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A7EE3D-4E80-B846-95DE-E349B90FC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582" y="2811693"/>
            <a:ext cx="3746691" cy="18733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C3633B3-1DDB-5E44-AD2A-E961AC68F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750" y="1343024"/>
            <a:ext cx="3238500" cy="242887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2048863-C089-6A43-973E-075543F00A7C}"/>
              </a:ext>
            </a:extLst>
          </p:cNvPr>
          <p:cNvSpPr txBox="1"/>
          <p:nvPr/>
        </p:nvSpPr>
        <p:spPr>
          <a:xfrm>
            <a:off x="1299467" y="90543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Cluster #12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B6B7F1F-2840-264F-9A65-CA34754E8444}"/>
              </a:ext>
            </a:extLst>
          </p:cNvPr>
          <p:cNvSpPr txBox="1"/>
          <p:nvPr/>
        </p:nvSpPr>
        <p:spPr>
          <a:xfrm>
            <a:off x="5553773" y="888085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Cluster #8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4E8B7A6-C929-354D-82CF-D8A97303CF59}"/>
              </a:ext>
            </a:extLst>
          </p:cNvPr>
          <p:cNvCxnSpPr/>
          <p:nvPr/>
        </p:nvCxnSpPr>
        <p:spPr>
          <a:xfrm>
            <a:off x="4614863" y="147918"/>
            <a:ext cx="0" cy="660250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43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9B6C913-A10A-3645-9AB1-3BC40D17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59" y="993277"/>
            <a:ext cx="3669665" cy="275224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0DA7457-9611-B641-A31D-2301413E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2" y="4138951"/>
            <a:ext cx="3293240" cy="1646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00C9874-B5A6-0348-B885-94A17CA5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58" y="4138951"/>
            <a:ext cx="3293240" cy="164662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E5EAB16B-D1BD-3042-A0B0-4D919CDA4B13}"/>
              </a:ext>
            </a:extLst>
          </p:cNvPr>
          <p:cNvSpPr txBox="1"/>
          <p:nvPr/>
        </p:nvSpPr>
        <p:spPr>
          <a:xfrm>
            <a:off x="2893741" y="672895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Cluster #11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93FA140-A077-5B49-8B91-18A9A889EA7E}"/>
              </a:ext>
            </a:extLst>
          </p:cNvPr>
          <p:cNvSpPr txBox="1"/>
          <p:nvPr/>
        </p:nvSpPr>
        <p:spPr>
          <a:xfrm>
            <a:off x="2358231" y="180875"/>
            <a:ext cx="262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Basal keratinocytes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0754874-877A-F849-BBCB-43D65FE060EA}"/>
              </a:ext>
            </a:extLst>
          </p:cNvPr>
          <p:cNvSpPr txBox="1"/>
          <p:nvPr/>
        </p:nvSpPr>
        <p:spPr>
          <a:xfrm>
            <a:off x="8522335" y="236445"/>
            <a:ext cx="262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Sweat-gland-cells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A4BA08E-477D-8542-AD5A-A142CA68C9DA}"/>
              </a:ext>
            </a:extLst>
          </p:cNvPr>
          <p:cNvSpPr txBox="1"/>
          <p:nvPr/>
        </p:nvSpPr>
        <p:spPr>
          <a:xfrm>
            <a:off x="8698446" y="864881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Cluster #11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0D0CC58-4DDF-D246-B2DF-24A255E285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32" r="14016"/>
          <a:stretch/>
        </p:blipFill>
        <p:spPr>
          <a:xfrm>
            <a:off x="8265976" y="1518236"/>
            <a:ext cx="2537694" cy="275224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C326729-98FF-8C42-8DA0-F56A5BC1F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787" y="4604027"/>
            <a:ext cx="3854795" cy="1927398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797F732-A782-6644-A72E-CF5937AF13E5}"/>
              </a:ext>
            </a:extLst>
          </p:cNvPr>
          <p:cNvCxnSpPr/>
          <p:nvPr/>
        </p:nvCxnSpPr>
        <p:spPr>
          <a:xfrm>
            <a:off x="7427392" y="180875"/>
            <a:ext cx="0" cy="660250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53EB88F-2CFA-AB49-A54F-263409FC63BD}"/>
              </a:ext>
            </a:extLst>
          </p:cNvPr>
          <p:cNvSpPr txBox="1"/>
          <p:nvPr/>
        </p:nvSpPr>
        <p:spPr>
          <a:xfrm>
            <a:off x="235026" y="6016832"/>
            <a:ext cx="6869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Only few Keratinocytes were analysed</a:t>
            </a:r>
          </a:p>
          <a:p>
            <a:r>
              <a:rPr lang="en-GB" sz="1600" b="1" dirty="0" err="1"/>
              <a:t>Suprabasal</a:t>
            </a:r>
            <a:r>
              <a:rPr lang="en-GB" sz="1600" b="1" dirty="0"/>
              <a:t> keratinocytes are completely missing -&gt; </a:t>
            </a:r>
          </a:p>
          <a:p>
            <a:r>
              <a:rPr lang="en-GB" sz="1600" b="1" dirty="0"/>
              <a:t>possibility of missing intraepithelial CD8+ TRM </a:t>
            </a:r>
          </a:p>
        </p:txBody>
      </p:sp>
    </p:spTree>
    <p:extLst>
      <p:ext uri="{BB962C8B-B14F-4D97-AF65-F5344CB8AC3E}">
        <p14:creationId xmlns:p14="http://schemas.microsoft.com/office/powerpoint/2010/main" val="429314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B69FE02-824E-4341-93F6-0CECBE8DA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8"/>
          <a:stretch/>
        </p:blipFill>
        <p:spPr>
          <a:xfrm>
            <a:off x="188275" y="736600"/>
            <a:ext cx="3229303" cy="29764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9AA5B4-C2B7-5842-AA99-03C515944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17" y="1246717"/>
            <a:ext cx="5611283" cy="561128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55710E0-CAB4-974A-8407-8CFAD075D57F}"/>
              </a:ext>
            </a:extLst>
          </p:cNvPr>
          <p:cNvSpPr txBox="1"/>
          <p:nvPr/>
        </p:nvSpPr>
        <p:spPr>
          <a:xfrm>
            <a:off x="7073900" y="9652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Fibroblasts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30CFA5-0327-9B4E-B15E-F7E877328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19" y="4058570"/>
            <a:ext cx="3356522" cy="26852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0614580-996A-D249-AB49-5247864062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70"/>
          <a:stretch/>
        </p:blipFill>
        <p:spPr>
          <a:xfrm>
            <a:off x="2884980" y="736600"/>
            <a:ext cx="3000166" cy="272645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22F773B-22CF-EE43-A859-BD038A324AA1}"/>
              </a:ext>
            </a:extLst>
          </p:cNvPr>
          <p:cNvSpPr txBox="1"/>
          <p:nvPr/>
        </p:nvSpPr>
        <p:spPr>
          <a:xfrm>
            <a:off x="887412" y="179509"/>
            <a:ext cx="238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Fibroblasts </a:t>
            </a:r>
          </a:p>
        </p:txBody>
      </p:sp>
    </p:spTree>
    <p:extLst>
      <p:ext uri="{BB962C8B-B14F-4D97-AF65-F5344CB8AC3E}">
        <p14:creationId xmlns:p14="http://schemas.microsoft.com/office/powerpoint/2010/main" val="316665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Macintosh PowerPoint</Application>
  <PresentationFormat>Breitbild</PresentationFormat>
  <Paragraphs>116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Human skin/PBMC - Single cell sequencing Data  </vt:lpstr>
      <vt:lpstr>Cell populations (Non-haematopoietic)</vt:lpstr>
      <vt:lpstr>Human skin: Single cell sequencing Data – Mesenchymal cells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Universal stromal cells in human skin </vt:lpstr>
      <vt:lpstr>Universal stromal cells in human skin </vt:lpstr>
      <vt:lpstr>PowerPoint-Präsentation</vt:lpstr>
      <vt:lpstr>Human TIFF-like fibroblasts? </vt:lpstr>
      <vt:lpstr>PowerPoint-Präsentation</vt:lpstr>
      <vt:lpstr>Human skin: Single cell sequencing Data – Leukocytes </vt:lpstr>
      <vt:lpstr>PowerPoint-Präsentation</vt:lpstr>
      <vt:lpstr>PowerPoint-Präsentation</vt:lpstr>
      <vt:lpstr>Human skin: Leukocyte cell cluster identity </vt:lpstr>
      <vt:lpstr>Type I dominated immune response, ILC1 existence?</vt:lpstr>
      <vt:lpstr>PowerPoint-Präsentation</vt:lpstr>
      <vt:lpstr>PowerPoint-Präsentation</vt:lpstr>
      <vt:lpstr>Differences in NK-cells?</vt:lpstr>
      <vt:lpstr>Differences in TRM T cell populations? </vt:lpstr>
      <vt:lpstr>Regulation of TRM homeostasis </vt:lpstr>
      <vt:lpstr>Low level of Type II response in post infected skin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populations</dc:title>
  <dc:creator>Lukas Freund</dc:creator>
  <cp:lastModifiedBy>Lukas Freund</cp:lastModifiedBy>
  <cp:revision>37</cp:revision>
  <dcterms:created xsi:type="dcterms:W3CDTF">2023-06-28T12:30:27Z</dcterms:created>
  <dcterms:modified xsi:type="dcterms:W3CDTF">2023-06-29T09:48:29Z</dcterms:modified>
</cp:coreProperties>
</file>